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450.xml" ContentType="application/vnd.openxmlformats-officedocument.presentationml.tags+xml"/>
  <Override PartName="/ppt/tags/tag590.xml" ContentType="application/vnd.openxmlformats-officedocument.presentationml.tags+xml"/>
  <Override PartName="/ppt/tags/tag62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9" r:id="rId4"/>
    <p:sldId id="26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315" r:id="rId16"/>
    <p:sldId id="318" r:id="rId17"/>
    <p:sldId id="316" r:id="rId18"/>
    <p:sldId id="317" r:id="rId19"/>
    <p:sldId id="312" r:id="rId20"/>
    <p:sldId id="313" r:id="rId21"/>
    <p:sldId id="319" r:id="rId22"/>
    <p:sldId id="314" r:id="rId23"/>
    <p:sldId id="322" r:id="rId24"/>
    <p:sldId id="326" r:id="rId25"/>
    <p:sldId id="328" r:id="rId26"/>
    <p:sldId id="329" r:id="rId27"/>
    <p:sldId id="323" r:id="rId28"/>
    <p:sldId id="324" r:id="rId29"/>
    <p:sldId id="331" r:id="rId30"/>
    <p:sldId id="334" r:id="rId31"/>
    <p:sldId id="335" r:id="rId32"/>
    <p:sldId id="336" r:id="rId33"/>
    <p:sldId id="266" r:id="rId34"/>
    <p:sldId id="264" r:id="rId35"/>
    <p:sldId id="270" r:id="rId36"/>
  </p:sldIdLst>
  <p:sldSz cx="12192000" cy="6858000"/>
  <p:notesSz cx="7104063" cy="10234613"/>
  <p:embeddedFontLst>
    <p:embeddedFont>
      <p:font typeface="汉仪中黑简" panose="02010600030101010101" charset="-122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微软雅黑" panose="020B0503020204020204" pitchFamily="34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F69"/>
    <a:srgbClr val="7B4A67"/>
    <a:srgbClr val="A82B5E"/>
    <a:srgbClr val="B90052"/>
    <a:srgbClr val="595069"/>
    <a:srgbClr val="4C516A"/>
    <a:srgbClr val="784B68"/>
    <a:srgbClr val="A52F5F"/>
    <a:srgbClr val="744C68"/>
    <a:srgbClr val="B80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10" y="82"/>
      </p:cViewPr>
      <p:guideLst>
        <p:guide orient="horz" pos="2160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2023-06-07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2023-06-07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“</a:t>
            </a:r>
            <a:r>
              <a:rPr lang="zh-CN" altLang="en-US"/>
              <a:t>牛鞭效应</a:t>
            </a:r>
            <a:r>
              <a:rPr lang="en-US" altLang="zh-CN"/>
              <a:t>”</a:t>
            </a:r>
            <a:r>
              <a:rPr lang="zh-CN" altLang="en-US"/>
              <a:t>是经济学上的一个术语，指供应链上的一种需求变异放大现象，使信息流从最终客户端向原始供应商端传递时，无法有效地实现信息共享，使得信息扭曲而逐级放大，导致了需求信息出现越来越大的波动，此信息扭曲的放大作用在图形上很像一个甩起的牛鞭，因此被形象地称为牛鞭效应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灯片编号占位符 141"/>
          <p:cNvSpPr>
            <a:spLocks noGrp="1"/>
          </p:cNvSpPr>
          <p:nvPr userDrawn="1"/>
        </p:nvSpPr>
        <p:spPr>
          <a:xfrm>
            <a:off x="11493500" y="6492873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5CC37B-1831-43FE-9A12-B1B87707C083}" type="slidenum">
              <a:rPr lang="zh-CN" altLang="en-US" smtClean="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汉仪中黑简" panose="02010600000101010101" charset="-122"/>
              </a:rPr>
              <a:t>‹#›</a:t>
            </a:fld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汉仪中黑简" panose="0201060000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2.png"/><Relationship Id="rId4" Type="http://schemas.openxmlformats.org/officeDocument/2006/relationships/tags" Target="../tags/tag34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0.xml"/><Relationship Id="rId3" Type="http://schemas.openxmlformats.org/officeDocument/2006/relationships/tags" Target="../tags/tag44.xml"/><Relationship Id="rId7" Type="http://schemas.openxmlformats.org/officeDocument/2006/relationships/image" Target="../media/image1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45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8.xml"/><Relationship Id="rId7" Type="http://schemas.openxmlformats.org/officeDocument/2006/relationships/image" Target="../media/image13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20.xml"/><Relationship Id="rId5" Type="http://schemas.openxmlformats.org/officeDocument/2006/relationships/tags" Target="../tags/tag61.xml"/><Relationship Id="rId10" Type="http://schemas.openxmlformats.org/officeDocument/2006/relationships/image" Target="../media/image17.png"/><Relationship Id="rId4" Type="http://schemas.openxmlformats.org/officeDocument/2006/relationships/tags" Target="../tags/tag60.xml"/><Relationship Id="rId9" Type="http://schemas.openxmlformats.org/officeDocument/2006/relationships/tags" Target="../tags/tag59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69.xml"/><Relationship Id="rId7" Type="http://schemas.openxmlformats.org/officeDocument/2006/relationships/image" Target="../media/image20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2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25.png"/><Relationship Id="rId5" Type="http://schemas.openxmlformats.org/officeDocument/2006/relationships/tags" Target="../tags/tag80.xml"/><Relationship Id="rId10" Type="http://schemas.openxmlformats.org/officeDocument/2006/relationships/image" Target="../media/image24.png"/><Relationship Id="rId4" Type="http://schemas.openxmlformats.org/officeDocument/2006/relationships/tags" Target="../tags/tag79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7.xml"/><Relationship Id="rId7" Type="http://schemas.openxmlformats.org/officeDocument/2006/relationships/image" Target="../media/image2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92.xml"/><Relationship Id="rId7" Type="http://schemas.openxmlformats.org/officeDocument/2006/relationships/image" Target="../media/image28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4.xml"/><Relationship Id="rId10" Type="http://schemas.openxmlformats.org/officeDocument/2006/relationships/image" Target="../media/image2.png"/><Relationship Id="rId4" Type="http://schemas.openxmlformats.org/officeDocument/2006/relationships/tags" Target="../tags/tag93.xm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7.xml"/><Relationship Id="rId7" Type="http://schemas.openxmlformats.org/officeDocument/2006/relationships/image" Target="../media/image32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2.png"/><Relationship Id="rId4" Type="http://schemas.openxmlformats.org/officeDocument/2006/relationships/tags" Target="../tags/tag109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4.xml"/><Relationship Id="rId7" Type="http://schemas.openxmlformats.org/officeDocument/2006/relationships/image" Target="../media/image41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9.xml"/><Relationship Id="rId7" Type="http://schemas.openxmlformats.org/officeDocument/2006/relationships/image" Target="../media/image42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4.xml"/><Relationship Id="rId7" Type="http://schemas.openxmlformats.org/officeDocument/2006/relationships/image" Target="../media/image4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9.xml"/><Relationship Id="rId7" Type="http://schemas.openxmlformats.org/officeDocument/2006/relationships/image" Target="../media/image43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2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0" Type="http://schemas.openxmlformats.org/officeDocument/2006/relationships/tags" Target="../tags/tag141.xml"/><Relationship Id="rId4" Type="http://schemas.openxmlformats.org/officeDocument/2006/relationships/tags" Target="../tags/tag135.xml"/><Relationship Id="rId9" Type="http://schemas.openxmlformats.org/officeDocument/2006/relationships/tags" Target="../tags/tag1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9.xml"/><Relationship Id="rId7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汉仪中黑简" panose="0201060000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汉仪中黑简" panose="0201060000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83110" cy="6858000"/>
          </a:xfrm>
          <a:prstGeom prst="rect">
            <a:avLst/>
          </a:prstGeom>
          <a:gradFill>
            <a:gsLst>
              <a:gs pos="0">
                <a:srgbClr val="B90052">
                  <a:alpha val="30000"/>
                </a:srgbClr>
              </a:gs>
              <a:gs pos="100000">
                <a:srgbClr val="48526A">
                  <a:alpha val="3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汉仪中黑简" panose="0201060000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0560" y="2521585"/>
            <a:ext cx="83121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中黑简" panose="02010600000101010101" charset="-122"/>
              </a:rPr>
              <a:t>基于特征融合的生鲜商品短期销量组合预测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40560" y="4523740"/>
            <a:ext cx="828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徐小峰， 余乐安， 林姿汝， 孙玉萍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特征筛选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48000" y="307530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１）方差过滤：方差是代表数据离散程度的统</a:t>
            </a:r>
          </a:p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计值，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1391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１）方差过滤：方差是代表数据离散程度的统计值</a:t>
            </a:r>
          </a:p>
          <a:p>
            <a:pPr indent="0" algn="l">
              <a:buNone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  <a:p>
            <a:pPr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２）互信息法：互信息是度量两个事件集合间相关性的指标，表示两个变量间共同拥有的信息的含量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10790" y="3075305"/>
            <a:ext cx="5953125" cy="1090930"/>
          </a:xfrm>
          <a:prstGeom prst="rect">
            <a:avLst/>
          </a:prstGeom>
        </p:spPr>
      </p:pic>
      <p:cxnSp>
        <p:nvCxnSpPr>
          <p:cNvPr id="5" name="直线连接符 9"/>
          <p:cNvCxnSpPr/>
          <p:nvPr>
            <p:custDataLst>
              <p:tags r:id="rId3"/>
            </p:custDataLst>
          </p:nvPr>
        </p:nvCxnSpPr>
        <p:spPr>
          <a:xfrm>
            <a:off x="533400" y="476313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33400" y="424116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特征降维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60400" y="4942840"/>
            <a:ext cx="9887585" cy="883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尽量少的特征高效地描述原特征矩阵带有的有效信息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ARIMA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1938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34665" y="241935"/>
            <a:ext cx="4619625" cy="63747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9" name="矩形 8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NARX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90640" y="-23495"/>
            <a:ext cx="5298440" cy="6881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33400" y="3127375"/>
                <a:ext cx="5854700" cy="285115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indent="0" algn="l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是表示系统输入输出关系的非线性函数</a:t>
                </a:r>
              </a:p>
              <a:p>
                <a:pPr indent="0" algn="l">
                  <a:buNone/>
                </a:pP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  <a:p>
                <a:pPr indent="0" algn="l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：</a:t>
                </a: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时刻的输出序列</a:t>
                </a:r>
              </a:p>
              <a:p>
                <a:pPr marL="0" lvl="0" indent="0" algn="l">
                  <a:buNone/>
                </a:pP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0" lvl="0" indent="0" algn="l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𝑋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时刻的多输入矩阵</a:t>
                </a:r>
              </a:p>
              <a:p>
                <a:pPr indent="0" algn="l">
                  <a:buNone/>
                </a:pPr>
                <a:endParaRPr lang="en-US" altLang="zh-CN" sz="20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  <a:p>
                <a:pPr indent="0" algn="l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准确度与输入层和反馈层的延迟阶数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密切相关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33400" y="3127375"/>
                <a:ext cx="5854700" cy="285115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92696" y="1696022"/>
                <a:ext cx="5458460" cy="11918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−1),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−2),⋯,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en-US" altLang="zh-CN" sz="24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l"/>
                <a:r>
                  <a:rPr lang="en-US" altLang="zh-CN" sz="24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−1),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−2),⋯,</m:t>
                    </m:r>
                  </m:oMath>
                </a14:m>
                <a:endParaRPr lang="en-US" altLang="zh-CN" sz="24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marL="0" lvl="0" indent="0" algn="l">
                  <a:buNone/>
                </a:pPr>
                <a:r>
                  <a:rPr lang="en-US" altLang="zh-CN" sz="24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)]</m:t>
                    </m:r>
                  </m:oMath>
                </a14:m>
                <a:endParaRPr lang="en-US" altLang="zh-CN" sz="24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6" y="1696022"/>
                <a:ext cx="5458460" cy="1191895"/>
              </a:xfrm>
              <a:prstGeom prst="rect">
                <a:avLst/>
              </a:prstGeom>
              <a:blipFill rotWithShape="1">
                <a:blip r:embed="rId10"/>
                <a:stretch>
                  <a:fillRect l="-10" t="-48" r="10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NARX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140075" y="6141085"/>
            <a:ext cx="9887585" cy="1938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Close-Loop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Open-Loop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33600" y="1583055"/>
            <a:ext cx="7924800" cy="45580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49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ARIMA-NARX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模型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2295" y="2549525"/>
            <a:ext cx="11147425" cy="28956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49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模型评估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609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评估方法：交叉验证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7775" y="1962150"/>
            <a:ext cx="9696450" cy="441769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49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模型评估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609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评估指标：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MSE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MAPE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41475" y="1945640"/>
                <a:ext cx="3942715" cy="92964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𝑀𝑆𝐸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75" y="1945640"/>
                <a:ext cx="3942715" cy="929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388036" y="1819212"/>
                <a:ext cx="3942080" cy="9296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𝑀𝐴𝑃𝐸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×100%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388036" y="1819212"/>
                <a:ext cx="3942080" cy="929640"/>
              </a:xfrm>
              <a:prstGeom prst="rect">
                <a:avLst/>
              </a:prstGeom>
              <a:blipFill rotWithShape="1">
                <a:blip r:embed="rId10"/>
                <a:stretch>
                  <a:fillRect l="-14" t="-62" r="14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17855" y="2875280"/>
            <a:ext cx="9887585" cy="609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None/>
            </a:pPr>
            <a:r>
              <a: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DM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检验</a:t>
            </a:r>
          </a:p>
        </p:txBody>
      </p:sp>
      <p:cxnSp>
        <p:nvCxnSpPr>
          <p:cNvPr id="8" name="直线连接符 9"/>
          <p:cNvCxnSpPr/>
          <p:nvPr/>
        </p:nvCxnSpPr>
        <p:spPr>
          <a:xfrm>
            <a:off x="533400" y="2786380"/>
            <a:ext cx="11150600" cy="635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7855" y="3257550"/>
                <a:ext cx="10847070" cy="331089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indent="0" algn="l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汉仪中黑简" panose="02010600000101010101" charset="-122"/>
                    <a:sym typeface="+mn-ea"/>
                  </a:rPr>
                  <a:t>假设模型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汉仪中黑简" panose="02010600000101010101" charset="-122"/>
                    <a:sym typeface="+mn-ea"/>
                  </a:rPr>
                  <a:t>预测误差序列为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𝑔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代表评估指标，两模型相对损失函数值为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𝑑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𝑔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)−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𝑔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。若两模型的预测能力无差别，则接受原假设：</a:t>
                </a:r>
              </a:p>
              <a:p>
                <a:pPr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 : 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𝐸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𝑑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𝐸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𝑔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)−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𝑔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))=0</m:t>
                      </m:r>
                    </m:oMath>
                  </m:oMathPara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𝐷𝑀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  <a:sym typeface="+mn-ea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  <a:sym typeface="+mn-ea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  <a:sym typeface="+mn-ea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(0)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  <a:sym typeface="+mn-ea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~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𝑁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(0,1)</m:t>
                      </m:r>
                    </m:oMath>
                  </m:oMathPara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indent="0" algn="l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e>
                    </m:acc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：样本损失差均值</a:t>
                </a:r>
              </a:p>
              <a:p>
                <a:pPr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(0)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损失差频率为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0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时的谱线密度</a:t>
                </a:r>
              </a:p>
              <a:p>
                <a:pPr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(0)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𝑑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(0)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的一致估计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17855" y="3257550"/>
                <a:ext cx="10847070" cy="331089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12" name="矩形 11"/>
            <p:cNvSpPr/>
            <p:nvPr>
              <p:custDataLst>
                <p:tags r:id="rId5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49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模型应用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2131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数据来源：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公司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家线上门店，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6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家线下门店，数据选取范围从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2017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年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10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23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日到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2018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年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20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日（约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6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个月，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28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周），统计整理得到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2744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条样本数据．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对同类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SKU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的需求具有相似性，对基本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SKU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进行了合并处理</a:t>
            </a:r>
          </a:p>
          <a:p>
            <a:pPr indent="457200" algn="l">
              <a:buNone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sku_id=1 (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普通）包括广西国产香蕉和云南国产香蕉</a:t>
            </a:r>
          </a:p>
          <a:p>
            <a:pPr indent="457200" algn="l">
              <a:buNone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sku_id=2 (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精品）包括都乐香蕉、菲律宾皇帝香蕉以及南美进口香蕉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63090" y="3819525"/>
            <a:ext cx="7087235" cy="19831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49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数据探索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463675"/>
            <a:ext cx="9887585" cy="1938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整体统计特征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1859280"/>
            <a:ext cx="11227435" cy="2691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69670" y="4550410"/>
            <a:ext cx="9852660" cy="2133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数据探索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1938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以星期为周期的销量规律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4035" y="1997075"/>
            <a:ext cx="11236325" cy="45218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00330" y="0"/>
            <a:ext cx="5699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9894" y="2199105"/>
            <a:ext cx="3734816" cy="316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 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引言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文献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相关工作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模型应用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  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结论与不足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9772" y="1023832"/>
            <a:ext cx="2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200" dirty="0">
                <a:solidFill>
                  <a:srgbClr val="B90052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目录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829975" y="1685848"/>
            <a:ext cx="2299594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99430" y="-635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26618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759968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32930" y="-635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893318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826643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959993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0933430" y="-635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026668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1600180" y="0"/>
            <a:ext cx="49657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特征工程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1938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特征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3400" y="1418590"/>
            <a:ext cx="5309870" cy="5390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44235" y="103505"/>
            <a:ext cx="5650230" cy="2281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44235" y="2385060"/>
            <a:ext cx="5650230" cy="44240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特征工程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27300" y="204470"/>
            <a:ext cx="7675880" cy="66535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9" name="矩形 8"/>
            <p:cNvSpPr/>
            <p:nvPr>
              <p:custDataLst>
                <p:tags r:id="rId2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特征工程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2273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特征筛选：</a:t>
            </a:r>
          </a:p>
          <a:p>
            <a:pPr marL="914400" lvl="1" indent="-457200" algn="l">
              <a:buAutoNum type="arabicPeriod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购买频率以及单笔购买量与标签之间关系最紧密</a:t>
            </a:r>
          </a:p>
          <a:p>
            <a:pPr marL="914400" lvl="1" indent="-457200" algn="l">
              <a:buAutoNum type="arabicPeriod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次相关的是过去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天、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14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天销量的均值、中位数、极值、标准差等一系列统计特征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  <a:p>
            <a:pPr marL="914400" lvl="1" indent="-457200" algn="l">
              <a:buAutoNum type="arabicPeriod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进价、竞品定价、货架期及促销手段等特征与销量间也存在一定的相关关系． </a:t>
            </a:r>
          </a:p>
          <a:p>
            <a:pPr marL="914400" lvl="1" indent="-457200" algn="l">
              <a:buAutoNum type="arabicPeriod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day_of_week_1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day_of_week_3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day_of_week_5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day_of_week_6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、</a:t>
            </a:r>
          </a:p>
          <a:p>
            <a:pPr indent="457200" algn="l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day_of_month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 等５ 个特征的互信息估计量为０，因此在后续预测中不予考虑．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3858895"/>
            <a:ext cx="2129155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特征降维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40075" y="3858895"/>
            <a:ext cx="3251835" cy="2735580"/>
          </a:xfrm>
          <a:prstGeom prst="rect">
            <a:avLst/>
          </a:prstGeom>
        </p:spPr>
      </p:pic>
      <p:cxnSp>
        <p:nvCxnSpPr>
          <p:cNvPr id="6" name="直线连接符 9"/>
          <p:cNvCxnSpPr/>
          <p:nvPr/>
        </p:nvCxnSpPr>
        <p:spPr>
          <a:xfrm flipV="1">
            <a:off x="533400" y="3853180"/>
            <a:ext cx="11120120" cy="5715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00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ARIMA-NARX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76825" y="1595120"/>
            <a:ext cx="4946650" cy="49980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4195" y="1493520"/>
            <a:ext cx="3832860" cy="19354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3400" y="3429000"/>
            <a:ext cx="3710940" cy="32385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00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ARIMA-NARX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6615" y="1764030"/>
            <a:ext cx="5239385" cy="4518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88760" y="1764030"/>
            <a:ext cx="3916680" cy="45262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00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ARIMA-NARX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33195"/>
            <a:ext cx="5407025" cy="2205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648075"/>
            <a:ext cx="3581400" cy="3108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0" y="-22860"/>
            <a:ext cx="3656965" cy="674306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8" name="矩形 7"/>
            <p:cNvSpPr/>
            <p:nvPr>
              <p:custDataLst>
                <p:tags r:id="rId1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400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ARIMA-NARX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685" y="2183130"/>
            <a:ext cx="8094980" cy="3526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" y="1532890"/>
            <a:ext cx="11139170" cy="51244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9" name="矩形 8"/>
            <p:cNvSpPr/>
            <p:nvPr>
              <p:custDataLst>
                <p:tags r:id="rId1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预测结果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47598"/>
          <a:stretch>
            <a:fillRect/>
          </a:stretch>
        </p:blipFill>
        <p:spPr>
          <a:xfrm>
            <a:off x="533400" y="1454150"/>
            <a:ext cx="7113270" cy="517207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预测结果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不同预测方法预测效果对比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27580" y="4715510"/>
            <a:ext cx="7762875" cy="16478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223770" y="2058670"/>
            <a:ext cx="7739380" cy="2271395"/>
            <a:chOff x="1016" y="3242"/>
            <a:chExt cx="12188" cy="3577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rcRect b="93699"/>
            <a:stretch>
              <a:fillRect/>
            </a:stretch>
          </p:blipFill>
          <p:spPr>
            <a:xfrm>
              <a:off x="1022" y="3242"/>
              <a:ext cx="12183" cy="98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/>
            <a:srcRect t="83332"/>
            <a:stretch>
              <a:fillRect/>
            </a:stretch>
          </p:blipFill>
          <p:spPr>
            <a:xfrm>
              <a:off x="1016" y="4223"/>
              <a:ext cx="12189" cy="259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9" name="矩形 8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预测结果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细分预测目标预测效果对比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33400" y="214566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Font typeface="+mj-ea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①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在不同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SKU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的预测效果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45765" y="2705735"/>
            <a:ext cx="6300470" cy="34874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引言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25295" y="2061845"/>
            <a:ext cx="10045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精准而及时的销售预测对于提高整个供应链的运营效益至关重要</a:t>
            </a: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若销量预测不准确，可能会出现货品短缺或过剩，将直接影响企业利润水平</a:t>
            </a: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与此同时</a:t>
            </a: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销量预测准确性也将直接影响客户服务质量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24660" y="3150553"/>
            <a:ext cx="10045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生鲜商品属于季节性的易变质品，对客户订单响应速度、销量预估的要求更高</a:t>
            </a: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25295" y="3997643"/>
            <a:ext cx="10045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我国是生鲜商品消费大国</a:t>
            </a: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，</a:t>
            </a:r>
            <a:r>
              <a: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但大多数生鲜电商在其供应链体系方面仍与发达国家存在差距，其中生鲜商品的零售销量预测就是关键环节之一</a:t>
            </a: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24660" y="4967923"/>
            <a:ext cx="10045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对于生鲜商品销量预测的多为中长期预测，精度低、效果不够理想。预测方法多以单一预测模型为主，少数的组合预测也难以实现高精度的预测效果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32765" y="1990090"/>
            <a:ext cx="11236960" cy="717550"/>
            <a:chOff x="839" y="3134"/>
            <a:chExt cx="17696" cy="1130"/>
          </a:xfrm>
        </p:grpSpPr>
        <p:sp>
          <p:nvSpPr>
            <p:cNvPr id="17" name="矩形 16"/>
            <p:cNvSpPr/>
            <p:nvPr/>
          </p:nvSpPr>
          <p:spPr>
            <a:xfrm>
              <a:off x="839" y="3134"/>
              <a:ext cx="17697" cy="1130"/>
            </a:xfrm>
            <a:prstGeom prst="rect">
              <a:avLst/>
            </a:prstGeom>
            <a:noFill/>
            <a:ln>
              <a:solidFill>
                <a:srgbClr val="B90052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rgbClr val="B90052"/>
                      </a:gs>
                      <a:gs pos="100000">
                        <a:srgbClr val="48526A"/>
                      </a:gs>
                    </a:gsLst>
                    <a:lin ang="27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40" y="3135"/>
              <a:ext cx="1401" cy="1128"/>
            </a:xfrm>
            <a:prstGeom prst="rect">
              <a:avLst/>
            </a:prstGeom>
            <a:gradFill>
              <a:gsLst>
                <a:gs pos="0">
                  <a:srgbClr val="B90052"/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01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2765" y="2960370"/>
            <a:ext cx="11236960" cy="717550"/>
            <a:chOff x="839" y="3134"/>
            <a:chExt cx="17696" cy="1130"/>
          </a:xfrm>
        </p:grpSpPr>
        <p:sp>
          <p:nvSpPr>
            <p:cNvPr id="20" name="矩形 19"/>
            <p:cNvSpPr/>
            <p:nvPr/>
          </p:nvSpPr>
          <p:spPr>
            <a:xfrm>
              <a:off x="839" y="3134"/>
              <a:ext cx="17697" cy="1130"/>
            </a:xfrm>
            <a:prstGeom prst="rect">
              <a:avLst/>
            </a:prstGeom>
            <a:noFill/>
            <a:ln>
              <a:solidFill>
                <a:srgbClr val="B90052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rgbClr val="B90052"/>
                      </a:gs>
                      <a:gs pos="100000">
                        <a:srgbClr val="48526A"/>
                      </a:gs>
                    </a:gsLst>
                    <a:lin ang="27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40" y="3135"/>
              <a:ext cx="1401" cy="1128"/>
            </a:xfrm>
            <a:prstGeom prst="rect">
              <a:avLst/>
            </a:prstGeom>
            <a:gradFill>
              <a:gsLst>
                <a:gs pos="0">
                  <a:srgbClr val="B90052"/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02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2765" y="4900930"/>
            <a:ext cx="11236960" cy="717550"/>
            <a:chOff x="839" y="3134"/>
            <a:chExt cx="17696" cy="1130"/>
          </a:xfrm>
        </p:grpSpPr>
        <p:sp>
          <p:nvSpPr>
            <p:cNvPr id="23" name="矩形 22"/>
            <p:cNvSpPr/>
            <p:nvPr/>
          </p:nvSpPr>
          <p:spPr>
            <a:xfrm>
              <a:off x="839" y="3134"/>
              <a:ext cx="17697" cy="1130"/>
            </a:xfrm>
            <a:prstGeom prst="rect">
              <a:avLst/>
            </a:prstGeom>
            <a:noFill/>
            <a:ln>
              <a:solidFill>
                <a:srgbClr val="B90052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rgbClr val="B90052"/>
                      </a:gs>
                      <a:gs pos="100000">
                        <a:srgbClr val="48526A"/>
                      </a:gs>
                    </a:gsLst>
                    <a:lin ang="27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40" y="3135"/>
              <a:ext cx="1401" cy="1128"/>
            </a:xfrm>
            <a:prstGeom prst="rect">
              <a:avLst/>
            </a:prstGeom>
            <a:gradFill>
              <a:gsLst>
                <a:gs pos="0">
                  <a:srgbClr val="B90052"/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04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2765" y="3930650"/>
            <a:ext cx="11236960" cy="717550"/>
            <a:chOff x="839" y="3134"/>
            <a:chExt cx="17696" cy="1130"/>
          </a:xfrm>
        </p:grpSpPr>
        <p:sp>
          <p:nvSpPr>
            <p:cNvPr id="26" name="矩形 25"/>
            <p:cNvSpPr/>
            <p:nvPr/>
          </p:nvSpPr>
          <p:spPr>
            <a:xfrm>
              <a:off x="839" y="3134"/>
              <a:ext cx="17697" cy="1130"/>
            </a:xfrm>
            <a:prstGeom prst="rect">
              <a:avLst/>
            </a:prstGeom>
            <a:noFill/>
            <a:ln>
              <a:solidFill>
                <a:srgbClr val="B90052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0">
                        <a:srgbClr val="B90052"/>
                      </a:gs>
                      <a:gs pos="100000">
                        <a:srgbClr val="48526A"/>
                      </a:gs>
                    </a:gsLst>
                    <a:lin ang="27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40" y="3135"/>
              <a:ext cx="1401" cy="1128"/>
            </a:xfrm>
            <a:prstGeom prst="rect">
              <a:avLst/>
            </a:prstGeom>
            <a:gradFill>
              <a:gsLst>
                <a:gs pos="0">
                  <a:srgbClr val="B90052"/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03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14" name="矩形 13"/>
            <p:cNvSpPr/>
            <p:nvPr/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预测结果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细分预测目标预测效果对比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33400" y="214566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Font typeface="+mj-ea"/>
              <a:buNone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②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在不同门店的预测效果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36900" y="2868295"/>
            <a:ext cx="5917565" cy="36099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预测结果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细分预测目标预测效果对比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33400" y="214566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Font typeface="+mj-ea"/>
              <a:buNone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②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在不同门店的预测效果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36900" y="2868295"/>
            <a:ext cx="5917565" cy="36099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预测结果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393382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细分预测目标预测效果对比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55320" y="2145665"/>
            <a:ext cx="5441315" cy="560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buFont typeface="+mj-ea"/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③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 预测周期内不同日期的预测效果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99130" y="2637790"/>
            <a:ext cx="5794375" cy="413321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结论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124190" y="2322830"/>
            <a:ext cx="3180080" cy="1148715"/>
            <a:chOff x="10122" y="3657"/>
            <a:chExt cx="3699" cy="1809"/>
          </a:xfrm>
        </p:grpSpPr>
        <p:sp>
          <p:nvSpPr>
            <p:cNvPr id="52" name="MH_SubTitle_3"/>
            <p:cNvSpPr/>
            <p:nvPr>
              <p:custDataLst>
                <p:tags r:id="rId9"/>
              </p:custDataLst>
            </p:nvPr>
          </p:nvSpPr>
          <p:spPr bwMode="auto">
            <a:xfrm>
              <a:off x="10122" y="3657"/>
              <a:ext cx="3699" cy="1703"/>
            </a:xfrm>
            <a:custGeom>
              <a:avLst/>
              <a:gdLst>
                <a:gd name="T0" fmla="*/ 2147483646 w 2304"/>
                <a:gd name="T1" fmla="*/ 2147483646 h 1152"/>
                <a:gd name="T2" fmla="*/ 2147483646 w 2304"/>
                <a:gd name="T3" fmla="*/ 2147483646 h 1152"/>
                <a:gd name="T4" fmla="*/ 2147483646 w 2304"/>
                <a:gd name="T5" fmla="*/ 0 h 1152"/>
                <a:gd name="T6" fmla="*/ 0 w 2304"/>
                <a:gd name="T7" fmla="*/ 2147483646 h 1152"/>
                <a:gd name="T8" fmla="*/ 2147483646 w 2304"/>
                <a:gd name="T9" fmla="*/ 2147483646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152"/>
                <a:gd name="T17" fmla="*/ 2304 w 2304"/>
                <a:gd name="T18" fmla="*/ 1152 h 11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152">
                  <a:moveTo>
                    <a:pt x="1152" y="1152"/>
                  </a:moveTo>
                  <a:lnTo>
                    <a:pt x="2304" y="576"/>
                  </a:lnTo>
                  <a:lnTo>
                    <a:pt x="1152" y="0"/>
                  </a:lnTo>
                  <a:lnTo>
                    <a:pt x="0" y="576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784B68"/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预测精准度</a:t>
              </a:r>
            </a:p>
          </p:txBody>
        </p:sp>
        <p:sp>
          <p:nvSpPr>
            <p:cNvPr id="55" name="MH_Other_7"/>
            <p:cNvSpPr/>
            <p:nvPr>
              <p:custDataLst>
                <p:tags r:id="rId10"/>
              </p:custDataLst>
            </p:nvPr>
          </p:nvSpPr>
          <p:spPr bwMode="auto">
            <a:xfrm>
              <a:off x="11973" y="4508"/>
              <a:ext cx="1848" cy="959"/>
            </a:xfrm>
            <a:custGeom>
              <a:avLst/>
              <a:gdLst>
                <a:gd name="T0" fmla="*/ 0 w 1152"/>
                <a:gd name="T1" fmla="*/ 576 h 648"/>
                <a:gd name="T2" fmla="*/ 1152 w 1152"/>
                <a:gd name="T3" fmla="*/ 0 h 648"/>
                <a:gd name="T4" fmla="*/ 1152 w 1152"/>
                <a:gd name="T5" fmla="*/ 72 h 648"/>
                <a:gd name="T6" fmla="*/ 0 w 1152"/>
                <a:gd name="T7" fmla="*/ 648 h 648"/>
                <a:gd name="T8" fmla="*/ 0 w 1152"/>
                <a:gd name="T9" fmla="*/ 57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0" y="576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648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 anchor="ctr"/>
            <a:lstStyle/>
            <a:p>
              <a:pPr algn="ctr">
                <a:defRPr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56" name="MH_Other_8"/>
            <p:cNvSpPr/>
            <p:nvPr>
              <p:custDataLst>
                <p:tags r:id="rId11"/>
              </p:custDataLst>
            </p:nvPr>
          </p:nvSpPr>
          <p:spPr bwMode="auto">
            <a:xfrm>
              <a:off x="10122" y="4508"/>
              <a:ext cx="1851" cy="959"/>
            </a:xfrm>
            <a:custGeom>
              <a:avLst/>
              <a:gdLst>
                <a:gd name="T0" fmla="*/ 1152 w 1152"/>
                <a:gd name="T1" fmla="*/ 648 h 648"/>
                <a:gd name="T2" fmla="*/ 0 w 1152"/>
                <a:gd name="T3" fmla="*/ 72 h 648"/>
                <a:gd name="T4" fmla="*/ 0 w 1152"/>
                <a:gd name="T5" fmla="*/ 0 h 648"/>
                <a:gd name="T6" fmla="*/ 1152 w 1152"/>
                <a:gd name="T7" fmla="*/ 576 h 648"/>
                <a:gd name="T8" fmla="*/ 1152 w 1152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1152" y="648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576"/>
                  </a:lnTo>
                  <a:lnTo>
                    <a:pt x="1152" y="6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 anchor="ctr"/>
            <a:lstStyle/>
            <a:p>
              <a:pPr algn="ctr">
                <a:defRPr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03750" y="2192655"/>
            <a:ext cx="3179445" cy="1148715"/>
            <a:chOff x="5567" y="3654"/>
            <a:chExt cx="3698" cy="1809"/>
          </a:xfrm>
        </p:grpSpPr>
        <p:sp>
          <p:nvSpPr>
            <p:cNvPr id="57" name="MH_SubTitle_2"/>
            <p:cNvSpPr/>
            <p:nvPr>
              <p:custDataLst>
                <p:tags r:id="rId6"/>
              </p:custDataLst>
            </p:nvPr>
          </p:nvSpPr>
          <p:spPr bwMode="auto">
            <a:xfrm>
              <a:off x="5567" y="3654"/>
              <a:ext cx="3698" cy="1702"/>
            </a:xfrm>
            <a:custGeom>
              <a:avLst/>
              <a:gdLst>
                <a:gd name="T0" fmla="*/ 2147483646 w 2304"/>
                <a:gd name="T1" fmla="*/ 2147483646 h 1152"/>
                <a:gd name="T2" fmla="*/ 2147483646 w 2304"/>
                <a:gd name="T3" fmla="*/ 2147483646 h 1152"/>
                <a:gd name="T4" fmla="*/ 2147483646 w 2304"/>
                <a:gd name="T5" fmla="*/ 0 h 1152"/>
                <a:gd name="T6" fmla="*/ 0 w 2304"/>
                <a:gd name="T7" fmla="*/ 2147483646 h 1152"/>
                <a:gd name="T8" fmla="*/ 2147483646 w 2304"/>
                <a:gd name="T9" fmla="*/ 2147483646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152"/>
                <a:gd name="T17" fmla="*/ 2304 w 2304"/>
                <a:gd name="T18" fmla="*/ 1152 h 11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152">
                  <a:moveTo>
                    <a:pt x="1152" y="1152"/>
                  </a:moveTo>
                  <a:lnTo>
                    <a:pt x="2304" y="576"/>
                  </a:lnTo>
                  <a:lnTo>
                    <a:pt x="1152" y="0"/>
                  </a:lnTo>
                  <a:lnTo>
                    <a:pt x="0" y="576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A82B5E"/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ARIMA-NARX</a:t>
              </a:r>
            </a:p>
          </p:txBody>
        </p:sp>
        <p:sp>
          <p:nvSpPr>
            <p:cNvPr id="58" name="MH_Other_9"/>
            <p:cNvSpPr/>
            <p:nvPr>
              <p:custDataLst>
                <p:tags r:id="rId7"/>
              </p:custDataLst>
            </p:nvPr>
          </p:nvSpPr>
          <p:spPr bwMode="auto">
            <a:xfrm>
              <a:off x="7417" y="4505"/>
              <a:ext cx="1849" cy="959"/>
            </a:xfrm>
            <a:custGeom>
              <a:avLst/>
              <a:gdLst>
                <a:gd name="T0" fmla="*/ 0 w 1152"/>
                <a:gd name="T1" fmla="*/ 576 h 648"/>
                <a:gd name="T2" fmla="*/ 1152 w 1152"/>
                <a:gd name="T3" fmla="*/ 0 h 648"/>
                <a:gd name="T4" fmla="*/ 1152 w 1152"/>
                <a:gd name="T5" fmla="*/ 72 h 648"/>
                <a:gd name="T6" fmla="*/ 0 w 1152"/>
                <a:gd name="T7" fmla="*/ 648 h 648"/>
                <a:gd name="T8" fmla="*/ 0 w 1152"/>
                <a:gd name="T9" fmla="*/ 57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0" y="576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648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 anchor="ctr"/>
            <a:lstStyle/>
            <a:p>
              <a:pPr algn="ctr">
                <a:defRPr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59" name="MH_Other_10"/>
            <p:cNvSpPr/>
            <p:nvPr>
              <p:custDataLst>
                <p:tags r:id="rId8"/>
              </p:custDataLst>
            </p:nvPr>
          </p:nvSpPr>
          <p:spPr bwMode="auto">
            <a:xfrm>
              <a:off x="5567" y="4505"/>
              <a:ext cx="1850" cy="959"/>
            </a:xfrm>
            <a:custGeom>
              <a:avLst/>
              <a:gdLst>
                <a:gd name="T0" fmla="*/ 1152 w 1152"/>
                <a:gd name="T1" fmla="*/ 648 h 648"/>
                <a:gd name="T2" fmla="*/ 0 w 1152"/>
                <a:gd name="T3" fmla="*/ 72 h 648"/>
                <a:gd name="T4" fmla="*/ 0 w 1152"/>
                <a:gd name="T5" fmla="*/ 0 h 648"/>
                <a:gd name="T6" fmla="*/ 1152 w 1152"/>
                <a:gd name="T7" fmla="*/ 576 h 648"/>
                <a:gd name="T8" fmla="*/ 1152 w 1152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1152" y="648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576"/>
                  </a:lnTo>
                  <a:lnTo>
                    <a:pt x="1152" y="6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 anchor="ctr"/>
            <a:lstStyle/>
            <a:p>
              <a:pPr algn="ctr">
                <a:defRPr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2675" y="2292350"/>
            <a:ext cx="3180080" cy="1149350"/>
            <a:chOff x="988" y="3661"/>
            <a:chExt cx="3699" cy="1810"/>
          </a:xfrm>
        </p:grpSpPr>
        <p:sp>
          <p:nvSpPr>
            <p:cNvPr id="60" name="MH_SubTitle_1"/>
            <p:cNvSpPr/>
            <p:nvPr>
              <p:custDataLst>
                <p:tags r:id="rId3"/>
              </p:custDataLst>
            </p:nvPr>
          </p:nvSpPr>
          <p:spPr bwMode="auto">
            <a:xfrm>
              <a:off x="988" y="3661"/>
              <a:ext cx="3699" cy="1703"/>
            </a:xfrm>
            <a:custGeom>
              <a:avLst/>
              <a:gdLst>
                <a:gd name="T0" fmla="*/ 2147483646 w 2304"/>
                <a:gd name="T1" fmla="*/ 2147483646 h 1152"/>
                <a:gd name="T2" fmla="*/ 2147483646 w 2304"/>
                <a:gd name="T3" fmla="*/ 2147483646 h 1152"/>
                <a:gd name="T4" fmla="*/ 2147483646 w 2304"/>
                <a:gd name="T5" fmla="*/ 0 h 1152"/>
                <a:gd name="T6" fmla="*/ 0 w 2304"/>
                <a:gd name="T7" fmla="*/ 2147483646 h 1152"/>
                <a:gd name="T8" fmla="*/ 2147483646 w 2304"/>
                <a:gd name="T9" fmla="*/ 2147483646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152"/>
                <a:gd name="T17" fmla="*/ 2304 w 2304"/>
                <a:gd name="T18" fmla="*/ 1152 h 11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152">
                  <a:moveTo>
                    <a:pt x="1152" y="1152"/>
                  </a:moveTo>
                  <a:lnTo>
                    <a:pt x="2304" y="576"/>
                  </a:lnTo>
                  <a:lnTo>
                    <a:pt x="1152" y="0"/>
                  </a:lnTo>
                  <a:lnTo>
                    <a:pt x="0" y="576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B80553"/>
            </a:solidFill>
            <a:ln w="9525">
              <a:noFill/>
              <a:miter lim="800000"/>
            </a:ln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特征工程</a:t>
              </a:r>
            </a:p>
          </p:txBody>
        </p:sp>
        <p:sp>
          <p:nvSpPr>
            <p:cNvPr id="83" name="MH_Other_11"/>
            <p:cNvSpPr/>
            <p:nvPr>
              <p:custDataLst>
                <p:tags r:id="rId4"/>
              </p:custDataLst>
            </p:nvPr>
          </p:nvSpPr>
          <p:spPr bwMode="auto">
            <a:xfrm>
              <a:off x="2839" y="4513"/>
              <a:ext cx="1849" cy="958"/>
            </a:xfrm>
            <a:custGeom>
              <a:avLst/>
              <a:gdLst>
                <a:gd name="T0" fmla="*/ 0 w 1152"/>
                <a:gd name="T1" fmla="*/ 576 h 648"/>
                <a:gd name="T2" fmla="*/ 1152 w 1152"/>
                <a:gd name="T3" fmla="*/ 0 h 648"/>
                <a:gd name="T4" fmla="*/ 1152 w 1152"/>
                <a:gd name="T5" fmla="*/ 72 h 648"/>
                <a:gd name="T6" fmla="*/ 0 w 1152"/>
                <a:gd name="T7" fmla="*/ 648 h 648"/>
                <a:gd name="T8" fmla="*/ 0 w 1152"/>
                <a:gd name="T9" fmla="*/ 576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0" y="576"/>
                  </a:moveTo>
                  <a:lnTo>
                    <a:pt x="1152" y="0"/>
                  </a:lnTo>
                  <a:lnTo>
                    <a:pt x="1152" y="72"/>
                  </a:lnTo>
                  <a:lnTo>
                    <a:pt x="0" y="648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 anchor="ctr"/>
            <a:lstStyle/>
            <a:p>
              <a:pPr algn="ctr">
                <a:defRPr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84" name="MH_Other_12"/>
            <p:cNvSpPr/>
            <p:nvPr>
              <p:custDataLst>
                <p:tags r:id="rId5"/>
              </p:custDataLst>
            </p:nvPr>
          </p:nvSpPr>
          <p:spPr bwMode="auto">
            <a:xfrm>
              <a:off x="989" y="4513"/>
              <a:ext cx="1850" cy="958"/>
            </a:xfrm>
            <a:custGeom>
              <a:avLst/>
              <a:gdLst>
                <a:gd name="T0" fmla="*/ 1152 w 1152"/>
                <a:gd name="T1" fmla="*/ 648 h 648"/>
                <a:gd name="T2" fmla="*/ 0 w 1152"/>
                <a:gd name="T3" fmla="*/ 72 h 648"/>
                <a:gd name="T4" fmla="*/ 0 w 1152"/>
                <a:gd name="T5" fmla="*/ 0 h 648"/>
                <a:gd name="T6" fmla="*/ 1152 w 1152"/>
                <a:gd name="T7" fmla="*/ 576 h 648"/>
                <a:gd name="T8" fmla="*/ 1152 w 1152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48">
                  <a:moveTo>
                    <a:pt x="1152" y="648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1152" y="576"/>
                  </a:lnTo>
                  <a:lnTo>
                    <a:pt x="1152" y="64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accent1"/>
              </a:extrusionClr>
              <a:contourClr>
                <a:schemeClr val="accent1"/>
              </a:contourClr>
            </a:sp3d>
          </p:spPr>
          <p:txBody>
            <a:bodyPr anchor="ctr"/>
            <a:lstStyle/>
            <a:p>
              <a:pPr algn="ctr">
                <a:defRPr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 flipV="1">
            <a:off x="988695" y="2207895"/>
            <a:ext cx="1666875" cy="569595"/>
          </a:xfrm>
          <a:prstGeom prst="line">
            <a:avLst/>
          </a:prstGeom>
          <a:ln w="19050">
            <a:solidFill>
              <a:srgbClr val="A8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2655570" y="2192655"/>
            <a:ext cx="3509645" cy="1212215"/>
          </a:xfrm>
          <a:prstGeom prst="line">
            <a:avLst/>
          </a:prstGeom>
          <a:ln w="19050">
            <a:solidFill>
              <a:srgbClr val="A8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6165215" y="2228215"/>
            <a:ext cx="3540125" cy="1176020"/>
          </a:xfrm>
          <a:prstGeom prst="line">
            <a:avLst/>
          </a:prstGeom>
          <a:ln w="19050">
            <a:solidFill>
              <a:srgbClr val="A8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9712960" y="2228215"/>
            <a:ext cx="1655445" cy="568325"/>
          </a:xfrm>
          <a:prstGeom prst="line">
            <a:avLst/>
          </a:prstGeom>
          <a:ln w="19050">
            <a:solidFill>
              <a:srgbClr val="A8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1082675" y="3544570"/>
            <a:ext cx="3179445" cy="2914015"/>
          </a:xfrm>
          <a:prstGeom prst="rect">
            <a:avLst/>
          </a:prstGeom>
          <a:solidFill>
            <a:srgbClr val="B80553">
              <a:alpha val="20000"/>
            </a:srgbClr>
          </a:solidFill>
        </p:spPr>
        <p:txBody>
          <a:bodyPr wrap="square" anchor="ctr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03750" y="3550920"/>
            <a:ext cx="3179445" cy="2907665"/>
          </a:xfrm>
          <a:prstGeom prst="rect">
            <a:avLst/>
          </a:prstGeom>
          <a:solidFill>
            <a:srgbClr val="B80553">
              <a:alpha val="20000"/>
            </a:srgbClr>
          </a:solidFill>
        </p:spPr>
        <p:txBody>
          <a:bodyPr wrap="square" anchor="ctr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124825" y="3552190"/>
            <a:ext cx="3231515" cy="2900680"/>
          </a:xfrm>
          <a:prstGeom prst="rect">
            <a:avLst/>
          </a:prstGeom>
          <a:solidFill>
            <a:srgbClr val="B80553">
              <a:alpha val="20000"/>
            </a:srgbClr>
          </a:solidFill>
        </p:spPr>
        <p:txBody>
          <a:bodyPr wrap="square" anchor="ctr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</p:txBody>
      </p:sp>
      <p:sp>
        <p:nvSpPr>
          <p:cNvPr id="106" name="TextBox 27"/>
          <p:cNvSpPr txBox="1"/>
          <p:nvPr/>
        </p:nvSpPr>
        <p:spPr>
          <a:xfrm>
            <a:off x="1080770" y="3637915"/>
            <a:ext cx="3181350" cy="1284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基于时间周期性因素、商品自身的营销策略、可替代品的营销策略及商品自身特性等方面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进行的特征工程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，提高模型预测效果．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7" name="TextBox 27"/>
          <p:cNvSpPr txBox="1"/>
          <p:nvPr/>
        </p:nvSpPr>
        <p:spPr>
          <a:xfrm>
            <a:off x="4746625" y="3637915"/>
            <a:ext cx="2893060" cy="2217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ARIMA和NARX模型在预测线性和非线性关系上优势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互补，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通过残差补偿思想构建的ARIMA-NARX组合模型在生鲜商品短期销量预测中表现出更优的预测精度</a:t>
            </a:r>
          </a:p>
        </p:txBody>
      </p:sp>
      <p:sp>
        <p:nvSpPr>
          <p:cNvPr id="108" name="TextBox 27"/>
          <p:cNvSpPr txBox="1"/>
          <p:nvPr/>
        </p:nvSpPr>
        <p:spPr>
          <a:xfrm>
            <a:off x="8220710" y="3653155"/>
            <a:ext cx="300355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与销售数据的规模、离散程度有关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</a:endParaRPr>
          </a:p>
          <a:p>
            <a:pPr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客流量较大的门店、需求较大的商品以及一周中销量较为稳定的时间，顾客群整体的购买行为较平稳，预测的准确度也相应较高．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36" name="矩形 35"/>
            <p:cNvSpPr/>
            <p:nvPr>
              <p:custDataLst>
                <p:tags r:id="rId1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不足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1076149" y="1674495"/>
            <a:ext cx="9798226" cy="4215765"/>
            <a:chOff x="1189" y="860"/>
            <a:chExt cx="12083" cy="6639"/>
          </a:xfrm>
        </p:grpSpPr>
        <p:sp>
          <p:nvSpPr>
            <p:cNvPr id="61" name="饼形 60"/>
            <p:cNvSpPr/>
            <p:nvPr/>
          </p:nvSpPr>
          <p:spPr>
            <a:xfrm rot="18000000" flipH="1" flipV="1">
              <a:off x="8790" y="5788"/>
              <a:ext cx="1762" cy="1622"/>
            </a:xfrm>
            <a:prstGeom prst="pie">
              <a:avLst>
                <a:gd name="adj1" fmla="val 14391128"/>
                <a:gd name="adj2" fmla="val 16989792"/>
              </a:avLst>
            </a:prstGeom>
            <a:solidFill>
              <a:srgbClr val="4C51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62" name="饼形 61"/>
            <p:cNvSpPr/>
            <p:nvPr/>
          </p:nvSpPr>
          <p:spPr>
            <a:xfrm rot="3600000" flipH="1">
              <a:off x="8790" y="950"/>
              <a:ext cx="1762" cy="1622"/>
            </a:xfrm>
            <a:prstGeom prst="pie">
              <a:avLst>
                <a:gd name="adj1" fmla="val 14391128"/>
                <a:gd name="adj2" fmla="val 16989792"/>
              </a:avLst>
            </a:prstGeom>
            <a:solidFill>
              <a:srgbClr val="784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63" name="饼形 62"/>
            <p:cNvSpPr/>
            <p:nvPr/>
          </p:nvSpPr>
          <p:spPr>
            <a:xfrm rot="3600000" flipV="1">
              <a:off x="3952" y="5788"/>
              <a:ext cx="1762" cy="1622"/>
            </a:xfrm>
            <a:prstGeom prst="pie">
              <a:avLst>
                <a:gd name="adj1" fmla="val 14391128"/>
                <a:gd name="adj2" fmla="val 16989792"/>
              </a:avLst>
            </a:prstGeom>
            <a:solidFill>
              <a:srgbClr val="5F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64" name="饼形 63"/>
            <p:cNvSpPr/>
            <p:nvPr/>
          </p:nvSpPr>
          <p:spPr>
            <a:xfrm rot="18000000">
              <a:off x="3952" y="950"/>
              <a:ext cx="1762" cy="1622"/>
            </a:xfrm>
            <a:prstGeom prst="pie">
              <a:avLst>
                <a:gd name="adj1" fmla="val 14391128"/>
                <a:gd name="adj2" fmla="val 16989792"/>
              </a:avLst>
            </a:prstGeom>
            <a:solidFill>
              <a:srgbClr val="A82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>
              <a:fillRect/>
            </a:stretch>
          </p:blipFill>
          <p:spPr bwMode="auto">
            <a:xfrm rot="10800000" flipV="1">
              <a:off x="2115" y="1529"/>
              <a:ext cx="38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>
              <a:fillRect/>
            </a:stretch>
          </p:blipFill>
          <p:spPr bwMode="auto">
            <a:xfrm rot="10800000" flipV="1">
              <a:off x="8568" y="1533"/>
              <a:ext cx="38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>
              <a:fillRect/>
            </a:stretch>
          </p:blipFill>
          <p:spPr bwMode="auto">
            <a:xfrm rot="10800000">
              <a:off x="8567" y="6596"/>
              <a:ext cx="38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>
              <a:fillRect/>
            </a:stretch>
          </p:blipFill>
          <p:spPr bwMode="auto">
            <a:xfrm rot="10800000">
              <a:off x="2100" y="6596"/>
              <a:ext cx="38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27"/>
            <p:cNvSpPr txBox="1"/>
            <p:nvPr/>
          </p:nvSpPr>
          <p:spPr>
            <a:xfrm>
              <a:off x="1189" y="3478"/>
              <a:ext cx="4418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B9005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在新鲜度等部分影响因子指标刻画上不够精细</a:t>
              </a:r>
            </a:p>
          </p:txBody>
        </p:sp>
        <p:sp>
          <p:nvSpPr>
            <p:cNvPr id="70" name="右箭头 4"/>
            <p:cNvSpPr/>
            <p:nvPr/>
          </p:nvSpPr>
          <p:spPr>
            <a:xfrm rot="2510246">
              <a:off x="4136" y="860"/>
              <a:ext cx="3533" cy="2292"/>
            </a:xfrm>
            <a:custGeom>
              <a:avLst/>
              <a:gdLst>
                <a:gd name="connsiteX0" fmla="*/ 0 w 1475967"/>
                <a:gd name="connsiteY0" fmla="*/ 363884 h 1455537"/>
                <a:gd name="connsiteX1" fmla="*/ 748199 w 1475967"/>
                <a:gd name="connsiteY1" fmla="*/ 363884 h 1455537"/>
                <a:gd name="connsiteX2" fmla="*/ 748199 w 1475967"/>
                <a:gd name="connsiteY2" fmla="*/ 0 h 1455537"/>
                <a:gd name="connsiteX3" fmla="*/ 1475967 w 1475967"/>
                <a:gd name="connsiteY3" fmla="*/ 727769 h 1455537"/>
                <a:gd name="connsiteX4" fmla="*/ 748199 w 1475967"/>
                <a:gd name="connsiteY4" fmla="*/ 1455537 h 1455537"/>
                <a:gd name="connsiteX5" fmla="*/ 748199 w 1475967"/>
                <a:gd name="connsiteY5" fmla="*/ 1091653 h 1455537"/>
                <a:gd name="connsiteX6" fmla="*/ 0 w 1475967"/>
                <a:gd name="connsiteY6" fmla="*/ 1091653 h 1455537"/>
                <a:gd name="connsiteX7" fmla="*/ 0 w 1475967"/>
                <a:gd name="connsiteY7" fmla="*/ 363884 h 1455537"/>
                <a:gd name="connsiteX0-1" fmla="*/ 762655 w 2238622"/>
                <a:gd name="connsiteY0-2" fmla="*/ 363884 h 1455537"/>
                <a:gd name="connsiteX1-3" fmla="*/ 1510854 w 2238622"/>
                <a:gd name="connsiteY1-4" fmla="*/ 363884 h 1455537"/>
                <a:gd name="connsiteX2-5" fmla="*/ 1510854 w 2238622"/>
                <a:gd name="connsiteY2-6" fmla="*/ 0 h 1455537"/>
                <a:gd name="connsiteX3-7" fmla="*/ 2238622 w 2238622"/>
                <a:gd name="connsiteY3-8" fmla="*/ 727769 h 1455537"/>
                <a:gd name="connsiteX4-9" fmla="*/ 1510854 w 2238622"/>
                <a:gd name="connsiteY4-10" fmla="*/ 1455537 h 1455537"/>
                <a:gd name="connsiteX5-11" fmla="*/ 1510854 w 2238622"/>
                <a:gd name="connsiteY5-12" fmla="*/ 1091653 h 1455537"/>
                <a:gd name="connsiteX6-13" fmla="*/ 0 w 2238622"/>
                <a:gd name="connsiteY6-14" fmla="*/ 1058508 h 1455537"/>
                <a:gd name="connsiteX7-15" fmla="*/ 762655 w 2238622"/>
                <a:gd name="connsiteY7-16" fmla="*/ 363884 h 1455537"/>
                <a:gd name="connsiteX0-17" fmla="*/ 767420 w 2243387"/>
                <a:gd name="connsiteY0-18" fmla="*/ 363884 h 1455537"/>
                <a:gd name="connsiteX1-19" fmla="*/ 1515619 w 2243387"/>
                <a:gd name="connsiteY1-20" fmla="*/ 363884 h 1455537"/>
                <a:gd name="connsiteX2-21" fmla="*/ 1515619 w 2243387"/>
                <a:gd name="connsiteY2-22" fmla="*/ 0 h 1455537"/>
                <a:gd name="connsiteX3-23" fmla="*/ 2243387 w 2243387"/>
                <a:gd name="connsiteY3-24" fmla="*/ 727769 h 1455537"/>
                <a:gd name="connsiteX4-25" fmla="*/ 1515619 w 2243387"/>
                <a:gd name="connsiteY4-26" fmla="*/ 1455537 h 1455537"/>
                <a:gd name="connsiteX5-27" fmla="*/ 1515619 w 2243387"/>
                <a:gd name="connsiteY5-28" fmla="*/ 1091653 h 1455537"/>
                <a:gd name="connsiteX6-29" fmla="*/ 0 w 2243387"/>
                <a:gd name="connsiteY6-30" fmla="*/ 1053186 h 1455537"/>
                <a:gd name="connsiteX7-31" fmla="*/ 767420 w 2243387"/>
                <a:gd name="connsiteY7-32" fmla="*/ 363884 h 14555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43387" h="1455537">
                  <a:moveTo>
                    <a:pt x="767420" y="363884"/>
                  </a:moveTo>
                  <a:lnTo>
                    <a:pt x="1515619" y="363884"/>
                  </a:lnTo>
                  <a:lnTo>
                    <a:pt x="1515619" y="0"/>
                  </a:lnTo>
                  <a:lnTo>
                    <a:pt x="2243387" y="727769"/>
                  </a:lnTo>
                  <a:lnTo>
                    <a:pt x="1515619" y="1455537"/>
                  </a:lnTo>
                  <a:lnTo>
                    <a:pt x="1515619" y="1091653"/>
                  </a:lnTo>
                  <a:lnTo>
                    <a:pt x="0" y="1053186"/>
                  </a:lnTo>
                  <a:lnTo>
                    <a:pt x="767420" y="363884"/>
                  </a:lnTo>
                  <a:close/>
                </a:path>
              </a:pathLst>
            </a:custGeom>
            <a:solidFill>
              <a:srgbClr val="B708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71" name="右箭头 4"/>
            <p:cNvSpPr/>
            <p:nvPr/>
          </p:nvSpPr>
          <p:spPr>
            <a:xfrm rot="19089754" flipH="1">
              <a:off x="6835" y="860"/>
              <a:ext cx="3533" cy="2292"/>
            </a:xfrm>
            <a:custGeom>
              <a:avLst/>
              <a:gdLst>
                <a:gd name="connsiteX0" fmla="*/ 0 w 1475967"/>
                <a:gd name="connsiteY0" fmla="*/ 363884 h 1455537"/>
                <a:gd name="connsiteX1" fmla="*/ 748199 w 1475967"/>
                <a:gd name="connsiteY1" fmla="*/ 363884 h 1455537"/>
                <a:gd name="connsiteX2" fmla="*/ 748199 w 1475967"/>
                <a:gd name="connsiteY2" fmla="*/ 0 h 1455537"/>
                <a:gd name="connsiteX3" fmla="*/ 1475967 w 1475967"/>
                <a:gd name="connsiteY3" fmla="*/ 727769 h 1455537"/>
                <a:gd name="connsiteX4" fmla="*/ 748199 w 1475967"/>
                <a:gd name="connsiteY4" fmla="*/ 1455537 h 1455537"/>
                <a:gd name="connsiteX5" fmla="*/ 748199 w 1475967"/>
                <a:gd name="connsiteY5" fmla="*/ 1091653 h 1455537"/>
                <a:gd name="connsiteX6" fmla="*/ 0 w 1475967"/>
                <a:gd name="connsiteY6" fmla="*/ 1091653 h 1455537"/>
                <a:gd name="connsiteX7" fmla="*/ 0 w 1475967"/>
                <a:gd name="connsiteY7" fmla="*/ 363884 h 1455537"/>
                <a:gd name="connsiteX0-1" fmla="*/ 762655 w 2238622"/>
                <a:gd name="connsiteY0-2" fmla="*/ 363884 h 1455537"/>
                <a:gd name="connsiteX1-3" fmla="*/ 1510854 w 2238622"/>
                <a:gd name="connsiteY1-4" fmla="*/ 363884 h 1455537"/>
                <a:gd name="connsiteX2-5" fmla="*/ 1510854 w 2238622"/>
                <a:gd name="connsiteY2-6" fmla="*/ 0 h 1455537"/>
                <a:gd name="connsiteX3-7" fmla="*/ 2238622 w 2238622"/>
                <a:gd name="connsiteY3-8" fmla="*/ 727769 h 1455537"/>
                <a:gd name="connsiteX4-9" fmla="*/ 1510854 w 2238622"/>
                <a:gd name="connsiteY4-10" fmla="*/ 1455537 h 1455537"/>
                <a:gd name="connsiteX5-11" fmla="*/ 1510854 w 2238622"/>
                <a:gd name="connsiteY5-12" fmla="*/ 1091653 h 1455537"/>
                <a:gd name="connsiteX6-13" fmla="*/ 0 w 2238622"/>
                <a:gd name="connsiteY6-14" fmla="*/ 1058508 h 1455537"/>
                <a:gd name="connsiteX7-15" fmla="*/ 762655 w 2238622"/>
                <a:gd name="connsiteY7-16" fmla="*/ 363884 h 1455537"/>
                <a:gd name="connsiteX0-17" fmla="*/ 767420 w 2243387"/>
                <a:gd name="connsiteY0-18" fmla="*/ 363884 h 1455537"/>
                <a:gd name="connsiteX1-19" fmla="*/ 1515619 w 2243387"/>
                <a:gd name="connsiteY1-20" fmla="*/ 363884 h 1455537"/>
                <a:gd name="connsiteX2-21" fmla="*/ 1515619 w 2243387"/>
                <a:gd name="connsiteY2-22" fmla="*/ 0 h 1455537"/>
                <a:gd name="connsiteX3-23" fmla="*/ 2243387 w 2243387"/>
                <a:gd name="connsiteY3-24" fmla="*/ 727769 h 1455537"/>
                <a:gd name="connsiteX4-25" fmla="*/ 1515619 w 2243387"/>
                <a:gd name="connsiteY4-26" fmla="*/ 1455537 h 1455537"/>
                <a:gd name="connsiteX5-27" fmla="*/ 1515619 w 2243387"/>
                <a:gd name="connsiteY5-28" fmla="*/ 1091653 h 1455537"/>
                <a:gd name="connsiteX6-29" fmla="*/ 0 w 2243387"/>
                <a:gd name="connsiteY6-30" fmla="*/ 1053186 h 1455537"/>
                <a:gd name="connsiteX7-31" fmla="*/ 767420 w 2243387"/>
                <a:gd name="connsiteY7-32" fmla="*/ 363884 h 14555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43387" h="1455537">
                  <a:moveTo>
                    <a:pt x="767420" y="363884"/>
                  </a:moveTo>
                  <a:lnTo>
                    <a:pt x="1515619" y="363884"/>
                  </a:lnTo>
                  <a:lnTo>
                    <a:pt x="1515619" y="0"/>
                  </a:lnTo>
                  <a:lnTo>
                    <a:pt x="2243387" y="727769"/>
                  </a:lnTo>
                  <a:lnTo>
                    <a:pt x="1515619" y="1455537"/>
                  </a:lnTo>
                  <a:lnTo>
                    <a:pt x="1515619" y="1091653"/>
                  </a:lnTo>
                  <a:lnTo>
                    <a:pt x="0" y="1053186"/>
                  </a:lnTo>
                  <a:lnTo>
                    <a:pt x="767420" y="363884"/>
                  </a:lnTo>
                  <a:close/>
                </a:path>
              </a:pathLst>
            </a:custGeom>
            <a:solidFill>
              <a:srgbClr val="A5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72" name="右箭头 4"/>
            <p:cNvSpPr/>
            <p:nvPr/>
          </p:nvSpPr>
          <p:spPr>
            <a:xfrm rot="19089754" flipV="1">
              <a:off x="4136" y="5207"/>
              <a:ext cx="3533" cy="2292"/>
            </a:xfrm>
            <a:custGeom>
              <a:avLst/>
              <a:gdLst>
                <a:gd name="connsiteX0" fmla="*/ 0 w 1475967"/>
                <a:gd name="connsiteY0" fmla="*/ 363884 h 1455537"/>
                <a:gd name="connsiteX1" fmla="*/ 748199 w 1475967"/>
                <a:gd name="connsiteY1" fmla="*/ 363884 h 1455537"/>
                <a:gd name="connsiteX2" fmla="*/ 748199 w 1475967"/>
                <a:gd name="connsiteY2" fmla="*/ 0 h 1455537"/>
                <a:gd name="connsiteX3" fmla="*/ 1475967 w 1475967"/>
                <a:gd name="connsiteY3" fmla="*/ 727769 h 1455537"/>
                <a:gd name="connsiteX4" fmla="*/ 748199 w 1475967"/>
                <a:gd name="connsiteY4" fmla="*/ 1455537 h 1455537"/>
                <a:gd name="connsiteX5" fmla="*/ 748199 w 1475967"/>
                <a:gd name="connsiteY5" fmla="*/ 1091653 h 1455537"/>
                <a:gd name="connsiteX6" fmla="*/ 0 w 1475967"/>
                <a:gd name="connsiteY6" fmla="*/ 1091653 h 1455537"/>
                <a:gd name="connsiteX7" fmla="*/ 0 w 1475967"/>
                <a:gd name="connsiteY7" fmla="*/ 363884 h 1455537"/>
                <a:gd name="connsiteX0-1" fmla="*/ 762655 w 2238622"/>
                <a:gd name="connsiteY0-2" fmla="*/ 363884 h 1455537"/>
                <a:gd name="connsiteX1-3" fmla="*/ 1510854 w 2238622"/>
                <a:gd name="connsiteY1-4" fmla="*/ 363884 h 1455537"/>
                <a:gd name="connsiteX2-5" fmla="*/ 1510854 w 2238622"/>
                <a:gd name="connsiteY2-6" fmla="*/ 0 h 1455537"/>
                <a:gd name="connsiteX3-7" fmla="*/ 2238622 w 2238622"/>
                <a:gd name="connsiteY3-8" fmla="*/ 727769 h 1455537"/>
                <a:gd name="connsiteX4-9" fmla="*/ 1510854 w 2238622"/>
                <a:gd name="connsiteY4-10" fmla="*/ 1455537 h 1455537"/>
                <a:gd name="connsiteX5-11" fmla="*/ 1510854 w 2238622"/>
                <a:gd name="connsiteY5-12" fmla="*/ 1091653 h 1455537"/>
                <a:gd name="connsiteX6-13" fmla="*/ 0 w 2238622"/>
                <a:gd name="connsiteY6-14" fmla="*/ 1058508 h 1455537"/>
                <a:gd name="connsiteX7-15" fmla="*/ 762655 w 2238622"/>
                <a:gd name="connsiteY7-16" fmla="*/ 363884 h 1455537"/>
                <a:gd name="connsiteX0-17" fmla="*/ 767420 w 2243387"/>
                <a:gd name="connsiteY0-18" fmla="*/ 363884 h 1455537"/>
                <a:gd name="connsiteX1-19" fmla="*/ 1515619 w 2243387"/>
                <a:gd name="connsiteY1-20" fmla="*/ 363884 h 1455537"/>
                <a:gd name="connsiteX2-21" fmla="*/ 1515619 w 2243387"/>
                <a:gd name="connsiteY2-22" fmla="*/ 0 h 1455537"/>
                <a:gd name="connsiteX3-23" fmla="*/ 2243387 w 2243387"/>
                <a:gd name="connsiteY3-24" fmla="*/ 727769 h 1455537"/>
                <a:gd name="connsiteX4-25" fmla="*/ 1515619 w 2243387"/>
                <a:gd name="connsiteY4-26" fmla="*/ 1455537 h 1455537"/>
                <a:gd name="connsiteX5-27" fmla="*/ 1515619 w 2243387"/>
                <a:gd name="connsiteY5-28" fmla="*/ 1091653 h 1455537"/>
                <a:gd name="connsiteX6-29" fmla="*/ 0 w 2243387"/>
                <a:gd name="connsiteY6-30" fmla="*/ 1053186 h 1455537"/>
                <a:gd name="connsiteX7-31" fmla="*/ 767420 w 2243387"/>
                <a:gd name="connsiteY7-32" fmla="*/ 363884 h 14555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43387" h="1455537">
                  <a:moveTo>
                    <a:pt x="767420" y="363884"/>
                  </a:moveTo>
                  <a:lnTo>
                    <a:pt x="1515619" y="363884"/>
                  </a:lnTo>
                  <a:lnTo>
                    <a:pt x="1515619" y="0"/>
                  </a:lnTo>
                  <a:lnTo>
                    <a:pt x="2243387" y="727769"/>
                  </a:lnTo>
                  <a:lnTo>
                    <a:pt x="1515619" y="1455537"/>
                  </a:lnTo>
                  <a:lnTo>
                    <a:pt x="1515619" y="1091653"/>
                  </a:lnTo>
                  <a:lnTo>
                    <a:pt x="0" y="1053186"/>
                  </a:lnTo>
                  <a:lnTo>
                    <a:pt x="767420" y="363884"/>
                  </a:lnTo>
                  <a:close/>
                </a:path>
              </a:pathLst>
            </a:custGeom>
            <a:solidFill>
              <a:srgbClr val="7B4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sp>
          <p:nvSpPr>
            <p:cNvPr id="73" name="右箭头 4"/>
            <p:cNvSpPr/>
            <p:nvPr/>
          </p:nvSpPr>
          <p:spPr>
            <a:xfrm rot="2510246" flipH="1" flipV="1">
              <a:off x="6835" y="5207"/>
              <a:ext cx="3533" cy="2292"/>
            </a:xfrm>
            <a:custGeom>
              <a:avLst/>
              <a:gdLst>
                <a:gd name="connsiteX0" fmla="*/ 0 w 1475967"/>
                <a:gd name="connsiteY0" fmla="*/ 363884 h 1455537"/>
                <a:gd name="connsiteX1" fmla="*/ 748199 w 1475967"/>
                <a:gd name="connsiteY1" fmla="*/ 363884 h 1455537"/>
                <a:gd name="connsiteX2" fmla="*/ 748199 w 1475967"/>
                <a:gd name="connsiteY2" fmla="*/ 0 h 1455537"/>
                <a:gd name="connsiteX3" fmla="*/ 1475967 w 1475967"/>
                <a:gd name="connsiteY3" fmla="*/ 727769 h 1455537"/>
                <a:gd name="connsiteX4" fmla="*/ 748199 w 1475967"/>
                <a:gd name="connsiteY4" fmla="*/ 1455537 h 1455537"/>
                <a:gd name="connsiteX5" fmla="*/ 748199 w 1475967"/>
                <a:gd name="connsiteY5" fmla="*/ 1091653 h 1455537"/>
                <a:gd name="connsiteX6" fmla="*/ 0 w 1475967"/>
                <a:gd name="connsiteY6" fmla="*/ 1091653 h 1455537"/>
                <a:gd name="connsiteX7" fmla="*/ 0 w 1475967"/>
                <a:gd name="connsiteY7" fmla="*/ 363884 h 1455537"/>
                <a:gd name="connsiteX0-1" fmla="*/ 762655 w 2238622"/>
                <a:gd name="connsiteY0-2" fmla="*/ 363884 h 1455537"/>
                <a:gd name="connsiteX1-3" fmla="*/ 1510854 w 2238622"/>
                <a:gd name="connsiteY1-4" fmla="*/ 363884 h 1455537"/>
                <a:gd name="connsiteX2-5" fmla="*/ 1510854 w 2238622"/>
                <a:gd name="connsiteY2-6" fmla="*/ 0 h 1455537"/>
                <a:gd name="connsiteX3-7" fmla="*/ 2238622 w 2238622"/>
                <a:gd name="connsiteY3-8" fmla="*/ 727769 h 1455537"/>
                <a:gd name="connsiteX4-9" fmla="*/ 1510854 w 2238622"/>
                <a:gd name="connsiteY4-10" fmla="*/ 1455537 h 1455537"/>
                <a:gd name="connsiteX5-11" fmla="*/ 1510854 w 2238622"/>
                <a:gd name="connsiteY5-12" fmla="*/ 1091653 h 1455537"/>
                <a:gd name="connsiteX6-13" fmla="*/ 0 w 2238622"/>
                <a:gd name="connsiteY6-14" fmla="*/ 1058508 h 1455537"/>
                <a:gd name="connsiteX7-15" fmla="*/ 762655 w 2238622"/>
                <a:gd name="connsiteY7-16" fmla="*/ 363884 h 1455537"/>
                <a:gd name="connsiteX0-17" fmla="*/ 767420 w 2243387"/>
                <a:gd name="connsiteY0-18" fmla="*/ 363884 h 1455537"/>
                <a:gd name="connsiteX1-19" fmla="*/ 1515619 w 2243387"/>
                <a:gd name="connsiteY1-20" fmla="*/ 363884 h 1455537"/>
                <a:gd name="connsiteX2-21" fmla="*/ 1515619 w 2243387"/>
                <a:gd name="connsiteY2-22" fmla="*/ 0 h 1455537"/>
                <a:gd name="connsiteX3-23" fmla="*/ 2243387 w 2243387"/>
                <a:gd name="connsiteY3-24" fmla="*/ 727769 h 1455537"/>
                <a:gd name="connsiteX4-25" fmla="*/ 1515619 w 2243387"/>
                <a:gd name="connsiteY4-26" fmla="*/ 1455537 h 1455537"/>
                <a:gd name="connsiteX5-27" fmla="*/ 1515619 w 2243387"/>
                <a:gd name="connsiteY5-28" fmla="*/ 1091653 h 1455537"/>
                <a:gd name="connsiteX6-29" fmla="*/ 0 w 2243387"/>
                <a:gd name="connsiteY6-30" fmla="*/ 1053186 h 1455537"/>
                <a:gd name="connsiteX7-31" fmla="*/ 767420 w 2243387"/>
                <a:gd name="connsiteY7-32" fmla="*/ 363884 h 14555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43387" h="1455537">
                  <a:moveTo>
                    <a:pt x="767420" y="363884"/>
                  </a:moveTo>
                  <a:lnTo>
                    <a:pt x="1515619" y="363884"/>
                  </a:lnTo>
                  <a:lnTo>
                    <a:pt x="1515619" y="0"/>
                  </a:lnTo>
                  <a:lnTo>
                    <a:pt x="2243387" y="727769"/>
                  </a:lnTo>
                  <a:lnTo>
                    <a:pt x="1515619" y="1455537"/>
                  </a:lnTo>
                  <a:lnTo>
                    <a:pt x="1515619" y="1091653"/>
                  </a:lnTo>
                  <a:lnTo>
                    <a:pt x="0" y="1053186"/>
                  </a:lnTo>
                  <a:lnTo>
                    <a:pt x="767420" y="363884"/>
                  </a:lnTo>
                  <a:close/>
                </a:path>
              </a:pathLst>
            </a:custGeom>
            <a:solidFill>
              <a:srgbClr val="595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4537" y="1215"/>
              <a:ext cx="2105" cy="19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7826" y="1215"/>
              <a:ext cx="2105" cy="19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4537" y="5165"/>
              <a:ext cx="2105" cy="19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 flipV="1">
              <a:off x="7826" y="5165"/>
              <a:ext cx="2105" cy="19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30"/>
            <p:cNvSpPr txBox="1"/>
            <p:nvPr/>
          </p:nvSpPr>
          <p:spPr>
            <a:xfrm>
              <a:off x="9100" y="3478"/>
              <a:ext cx="4172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B90052"/>
                  </a:solidFill>
                  <a:latin typeface="微软雅黑" panose="020B0503020204020204" charset="-122"/>
                  <a:ea typeface="微软雅黑" panose="020B0503020204020204" charset="-122"/>
                  <a:cs typeface="汉仪中黑简" panose="02010600000101010101" charset="-122"/>
                </a:rPr>
                <a:t>02</a:t>
              </a:r>
            </a:p>
            <a:p>
              <a:pPr algn="r"/>
              <a:r>
                <a:rPr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模型在实际应用中的可操作性需进一步提高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607" y="3757"/>
              <a:ext cx="3493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不足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2" name="矩形 1"/>
            <p:cNvSpPr/>
            <p:nvPr>
              <p:custDataLst>
                <p:tags r:id="rId1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90052"/>
              </a:gs>
              <a:gs pos="100000">
                <a:srgbClr val="4852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汉仪中黑简" panose="0201060000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汉仪中黑简" panose="0201060000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90" y="0"/>
            <a:ext cx="12183110" cy="6858000"/>
          </a:xfrm>
          <a:prstGeom prst="rect">
            <a:avLst/>
          </a:prstGeom>
          <a:gradFill>
            <a:gsLst>
              <a:gs pos="0">
                <a:srgbClr val="B90052">
                  <a:alpha val="30000"/>
                </a:srgbClr>
              </a:gs>
              <a:gs pos="100000">
                <a:srgbClr val="48526A">
                  <a:alpha val="3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汉仪中黑简" panose="0201060000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34845" y="2827020"/>
            <a:ext cx="8312150" cy="1203325"/>
            <a:chOff x="780" y="3899"/>
            <a:chExt cx="13090" cy="1895"/>
          </a:xfrm>
        </p:grpSpPr>
        <p:sp>
          <p:nvSpPr>
            <p:cNvPr id="9" name="文本框 8"/>
            <p:cNvSpPr txBox="1"/>
            <p:nvPr/>
          </p:nvSpPr>
          <p:spPr>
            <a:xfrm>
              <a:off x="780" y="3899"/>
              <a:ext cx="1309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中黑简" panose="02010600000101010101" charset="-122"/>
                </a:rPr>
                <a:t>谢谢大家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80" y="5166"/>
              <a:ext cx="1309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中黑简" panose="02010600000101010101" charset="-122"/>
                </a:rPr>
                <a:t>Thanks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汉仪中黑简" panose="02010600000101010101" charset="-122"/>
                </a:rPr>
                <a:t>！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文献综述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400" y="1707515"/>
            <a:ext cx="1348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B90052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影响因素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2140" y="1707515"/>
            <a:ext cx="9887585" cy="3463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Arunraj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从气候、季节、价格、产品属性及顾客数量等方面构建香蕉零售销量影响因素体系；继而将价格、季节性、节假日等外部因素视为不确定变量，构建带有外部变量的季节模型，解释了上述不确定性因素对需求造成的影响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刘晶等以线上平台交易数据为基础，从产品销售属性、买家个人因素及推广渠道等方面进行特征提取。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2" name="矩形 1"/>
            <p:cNvSpPr/>
            <p:nvPr>
              <p:custDataLst>
                <p:tags r:id="rId1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文献综述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400" y="1707515"/>
            <a:ext cx="1348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B90052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预测方法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82140" y="1707515"/>
            <a:ext cx="9887585" cy="4662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Dellion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等利用经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SPO(sequential parameter optimization)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改进的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ARIMA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ARIMAX及传递函数模型对不同货架期的生鲜食品销量进行了预测，发现同一模型在不同预测目标上预测效果有所不同；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Huber等通过聚类分析筛选销售特征相近商品并有针对性地构建ARIMA模型，以此保障模型的适应性；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Wang等提出了一种基于ABC(artificial bee colony)的方法，通过与交互去噪技术和ARIMA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SVM等预测方法的结合，提高预测准确性和鲁棒性; 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Lee等对比逻辑回归、移动平均以及反向传播神经网络在每日生鲜销量预测上的表现，认为MA可操作性强，LR擅长揭示二进制数据蕴含的规律，而BPNN的预测效果则需要大量数据做支撑；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徐琪等引入Bass 改进模型处理小样本数据，并进一步构建SVM销量预测模型，以此实现更优的拟合效果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杨海民详细介绍了各类预测方法的模型及特点，例如ARIMA模型一般针对均值的单序列拟合预测,ANN用来获取时间序列中长期的趋势，而SVM则在解决小样本、高维数据和非线性问题方面展现出特有的优势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引入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带外部输入的非线性自回归神经网络模型(NARX)来处理时间序列的非线性特征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2" name="矩形 1"/>
            <p:cNvSpPr/>
            <p:nvPr>
              <p:custDataLst>
                <p:tags r:id="rId1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影响因素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7230" y="1424940"/>
            <a:ext cx="10797540" cy="52654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数据预处理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78885" y="2181225"/>
            <a:ext cx="5852160" cy="348996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33400" y="1585595"/>
            <a:ext cx="9887585" cy="1992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无量纲化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缺失数据处理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分类特征转化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特征工程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3400" y="1585595"/>
            <a:ext cx="9887585" cy="1938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特征工程是将原始数据转换为更能代表数据内涵的特征矩阵过程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中黑简" panose="0201060000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对于特征提取，基于两个原则：</a:t>
            </a:r>
          </a:p>
          <a:p>
            <a:pPr lvl="1"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１）特征对目标变量的解释程度高</a:t>
            </a:r>
          </a:p>
          <a:p>
            <a:pPr lvl="1" indent="0" algn="l">
              <a:buNone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  <a:sym typeface="+mn-ea"/>
              </a:rPr>
              <a:t>２）特征间的相关程度低．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3400" y="3709670"/>
            <a:ext cx="11263630" cy="228219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187940" y="-22860"/>
            <a:ext cx="1440815" cy="1447800"/>
            <a:chOff x="16044" y="-36"/>
            <a:chExt cx="2269" cy="2280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16045" y="-36"/>
              <a:ext cx="2268" cy="2268"/>
            </a:xfrm>
            <a:prstGeom prst="rect">
              <a:avLst/>
            </a:prstGeom>
            <a:gradFill>
              <a:gsLst>
                <a:gs pos="0">
                  <a:srgbClr val="B90052">
                    <a:alpha val="41000"/>
                  </a:srgbClr>
                </a:gs>
                <a:gs pos="100000">
                  <a:srgbClr val="48526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rcRect l="2945" t="3951" r="2968" b="2838"/>
            <a:stretch>
              <a:fillRect/>
            </a:stretch>
          </p:blipFill>
          <p:spPr>
            <a:xfrm>
              <a:off x="16044" y="-36"/>
              <a:ext cx="2268" cy="2280"/>
            </a:xfrm>
            <a:prstGeom prst="rect">
              <a:avLst/>
            </a:prstGeom>
          </p:spPr>
        </p:pic>
      </p:grpSp>
      <p:cxnSp>
        <p:nvCxnSpPr>
          <p:cNvPr id="10" name="直线连接符 9"/>
          <p:cNvCxnSpPr/>
          <p:nvPr/>
        </p:nvCxnSpPr>
        <p:spPr>
          <a:xfrm>
            <a:off x="533400" y="1403985"/>
            <a:ext cx="9972000" cy="0"/>
          </a:xfrm>
          <a:prstGeom prst="line">
            <a:avLst/>
          </a:prstGeom>
          <a:ln>
            <a:solidFill>
              <a:srgbClr val="B9005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33400" y="882015"/>
            <a:ext cx="260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中黑简" panose="02010600000101010101" charset="-122"/>
              </a:rPr>
              <a:t>特征衍生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6120" y="1528445"/>
            <a:ext cx="5073015" cy="5137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27750" y="584835"/>
            <a:ext cx="4831080" cy="60807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430c16a-f8b8-4417-bf44-d22b1878e518"/>
  <p:tag name="COMMONDATA" val="eyJjb3VudCI6MTMsImhkaWQiOiJmNWE0YmIxZWZlODhmMWFhZmFhYWIzMGQ4OTBhZGRmZSIsInVzZXJDb3VudCI6MTN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SubTitle"/>
  <p:tag name="APPLYORDER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Other"/>
  <p:tag name="APPLYORDER" val="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Other"/>
  <p:tag name="APPLYORDER" val="1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SubTitle"/>
  <p:tag name="APPLYORDER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Other"/>
  <p:tag name="APPLYORDER" val="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Other"/>
  <p:tag name="APPLYORDER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SubTitle"/>
  <p:tag name="APPLYORDER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Other"/>
  <p:tag name="APPLYORDER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0年1月17日"/>
  <p:tag name="POCKET_APPLY_TYPE" val="Slide"/>
  <p:tag name="APPLYTYPE" val="Other"/>
  <p:tag name="APPLYORDER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sz="20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1092</Words>
  <Application>Microsoft Office PowerPoint</Application>
  <PresentationFormat>宽屏</PresentationFormat>
  <Paragraphs>144</Paragraphs>
  <Slides>35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Cambria Math</vt:lpstr>
      <vt:lpstr>Calibri</vt:lpstr>
      <vt:lpstr>Arial</vt:lpstr>
      <vt:lpstr>PingFang SC Regular</vt:lpstr>
      <vt:lpstr>微软雅黑</vt:lpstr>
      <vt:lpstr>汉仪中黑简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Fortune</dc:creator>
  <cp:lastModifiedBy>z张 静</cp:lastModifiedBy>
  <cp:revision>53</cp:revision>
  <dcterms:created xsi:type="dcterms:W3CDTF">2021-11-10T01:35:00Z</dcterms:created>
  <dcterms:modified xsi:type="dcterms:W3CDTF">2023-06-07T07:48:38Z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v1.0_mb_wO4vlm1uQt01PVyvu0h5cQ==</vt:lpwstr>
  </property>
  <property fmtid="{D5CDD505-2E9C-101B-9397-08002B2CF9AE}" pid="4" name="ICV">
    <vt:lpwstr>7ABE5EE5C6FB4CD7A3A8A6D5324DE7C4_11</vt:lpwstr>
  </property>
</Properties>
</file>